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81" r:id="rId14"/>
    <p:sldId id="282" r:id="rId15"/>
    <p:sldId id="268" r:id="rId16"/>
    <p:sldId id="269" r:id="rId17"/>
    <p:sldId id="270" r:id="rId18"/>
    <p:sldId id="272" r:id="rId19"/>
    <p:sldId id="273" r:id="rId20"/>
    <p:sldId id="275" r:id="rId21"/>
    <p:sldId id="284" r:id="rId22"/>
    <p:sldId id="283" r:id="rId23"/>
    <p:sldId id="274" r:id="rId24"/>
    <p:sldId id="276" r:id="rId25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94671"/>
  </p:normalViewPr>
  <p:slideViewPr>
    <p:cSldViewPr snapToGrid="0" snapToObjects="1">
      <p:cViewPr varScale="1">
        <p:scale>
          <a:sx n="138" d="100"/>
          <a:sy n="138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A1402-7F7A-A644-8918-3DBB6FB7D17B}" type="datetimeFigureOut">
              <a:rPr lang="en-FR" smtClean="0"/>
              <a:t>26/09/2020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0B63D-DE79-BA49-A065-F2D9631CCDA7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82927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C0B63D-DE79-BA49-A065-F2D9631CCDA7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2495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CDD4-DC2D-C54B-8A58-5C6415F11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117C1-5BF9-8F4B-9148-354D2B049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80FE-FBA0-8542-BA42-13E20B049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47B35-855A-1B47-94D2-A85635EBF63C}" type="datetime1">
              <a:rPr lang="fr-FR" smtClean="0"/>
              <a:t>26/09/2020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394D0-9D15-FC47-BD8B-A4A277DA9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20984-A1AB-2749-B38B-B4639EDA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70915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0722C-73F8-1C47-8FD4-8F500BF4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E651B-579A-F048-A5BF-1F14D4000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C3AA8-2792-BF42-A3AA-0550348F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5AAA-BD4C-6448-A576-88193E9FA126}" type="datetime1">
              <a:rPr lang="fr-FR" smtClean="0"/>
              <a:t>26/09/2020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8B537-F0AB-A146-B76D-3C241E0E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B95EE-26CE-3349-8C6D-EBE3613A9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86232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006ADC-9B6E-DC42-A579-8877C740F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35382-4996-2445-92BF-8430EFDE9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31ED7-7D56-9346-877A-6D947AAE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DD08-1399-7749-B4FF-49FED5F759A6}" type="datetime1">
              <a:rPr lang="fr-FR" smtClean="0"/>
              <a:t>26/09/2020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77C28-E8A2-4B47-B957-0AB055B1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B3AD7-B599-CF45-9AE9-C575BAA5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26524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01A48-43BC-8B4C-AC04-C544CF319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8147D-9F86-D445-8A8D-295AF94AB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77093-65A9-9447-A056-7182CAEAC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5852-AF06-DA49-AD37-A1C30E563AC0}" type="datetime1">
              <a:rPr lang="fr-FR" smtClean="0"/>
              <a:t>26/09/2020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E1AD5-2825-F348-8B1F-CA63F4FC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BFFD9-8AC4-304A-8A82-1D6B57A7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775874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3D68-39BC-314B-BC88-40786EAB5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85CA3-8782-1B48-8D7B-AF3366FA7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988F4-9AC7-D448-99AC-B00C1C17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5F9BF-AE05-3E43-ABF6-71A3BEA721F5}" type="datetime1">
              <a:rPr lang="fr-FR" smtClean="0"/>
              <a:t>26/09/2020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B3E03E-178C-4F48-9A62-0D60E2412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86E35-6970-7E49-9F0E-20F34B95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05235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24B6-C2E9-D34D-B25D-B7A0DD86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0619A-8D15-8441-9023-18A56DFF5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6C0B6-6BC0-284B-A9A4-5FD60B03B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93CE6-9859-0E42-9A0A-9D7FE908F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77F36-339C-6145-9480-5517F8AEF481}" type="datetime1">
              <a:rPr lang="fr-FR" smtClean="0"/>
              <a:t>26/09/2020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AA240-82AF-C947-A7B1-D6AE75D2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FD5EC-5AF9-3C41-AB60-D70780D6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795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CF2C-70C6-504A-9E5C-A8D66516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2F154-BED6-3547-85EF-4CB6C994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0ED91-3D93-1348-A4ED-5DA9B40E6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FBF954-BC13-CB4B-A6BC-0F2A7110A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E21724-C52A-5A4C-AE72-7DA913CF0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932080-9291-9048-AE06-20BCF3832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7C2A-75D7-E54A-89D6-1BBD5F5FEC19}" type="datetime1">
              <a:rPr lang="fr-FR" smtClean="0"/>
              <a:t>26/09/2020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721F04-831E-814B-8B7A-011B8E614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F9E97-4F26-5843-B737-A0E718F3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3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1D93C-F582-A84C-8749-16E5824EA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AD5D6-07A5-0944-9442-E2B3FA97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AF1AD-3632-DD4E-89D2-C72DDB5C0BF3}" type="datetime1">
              <a:rPr lang="fr-FR" smtClean="0"/>
              <a:t>26/09/2020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AAC85C-8B17-AE4A-818C-C52CB86A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CE3384-214A-124E-AEBE-EE70AF5E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8977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FE6CBC-BAA6-F94A-9D9D-FFD604D00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ECDAF-BF50-C745-8CBC-4262C5A59A90}" type="datetime1">
              <a:rPr lang="fr-FR" smtClean="0"/>
              <a:t>26/09/2020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C8E38-37FC-994F-8969-4D5BFDB9F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E011F-B21D-CB47-B3AD-C6C74C33C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45957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115B-EEAF-9942-AF14-0ABF203E4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B06A1-27BC-8643-A958-D71E0371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A5D5E-2AC7-A545-B71C-E0B307A6EC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14693-D919-4E46-AF16-6D115F46E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E29CD-D666-8142-ACD8-73AEE91C8892}" type="datetime1">
              <a:rPr lang="fr-FR" smtClean="0"/>
              <a:t>26/09/2020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A7A54-D91F-1340-9D59-50BAE3AE6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A1A51B-E65A-0440-8331-D337A22F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005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CEE1-CC4C-8145-A4BF-50C80E8B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CA4C4-047D-7848-BDC3-33E56A5A04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543B9-299C-174E-B925-79929C3B6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D94AE-DFAC-984F-824C-E98D713EE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98B31-572D-034F-9EBC-0132104D128F}" type="datetime1">
              <a:rPr lang="fr-FR" smtClean="0"/>
              <a:t>26/09/2020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10B42-D975-5B4C-B162-15EFD4D8D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D68C3-C6D7-6D43-AFB3-D295E3C8C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00208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DFB459-E7A5-F74F-80E3-C9DB2AC0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15905-EDE0-3A42-A22B-71A555842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2686C-D6B9-1446-AE69-298B5AE30B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57614-4E2C-CF4E-BE0F-A010BAE8519B}" type="datetime1">
              <a:rPr lang="fr-FR" smtClean="0"/>
              <a:t>26/09/2020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84AC9-AB10-8242-8B51-B4D9BAF37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31634-A2D9-754C-B581-0106C1F77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078AB-CE5D-664A-965C-7E58379DFBF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420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10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E720-33E3-D646-8DD8-CCB639E7AC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FR" b="1" dirty="0"/>
              <a:t>Introduction to finite difference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ED890-0175-BC4F-A597-11ABCE3479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General principles, stability, precision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3283B-C262-324A-9EC1-6DCA620C3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5465FF9-9168-9448-9F58-1CBDAC80B2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8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2"/>
    </mc:Choice>
    <mc:Fallback xmlns="">
      <p:transition spd="slow" advTm="19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A6CD-6356-AA49-9B4E-26BB97CB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7115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Stability and discrete maximum principle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FF5E7E-DCEE-274E-87DA-42FA9DEBC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28708" y="2154170"/>
            <a:ext cx="6924412" cy="1162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015FA-5487-464B-A1B8-A6BE4C163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705" y="4712269"/>
            <a:ext cx="3855535" cy="1138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418D24-6B1F-6B46-B484-1779F79E9A4C}"/>
              </a:ext>
            </a:extLst>
          </p:cNvPr>
          <p:cNvSpPr txBox="1"/>
          <p:nvPr/>
        </p:nvSpPr>
        <p:spPr>
          <a:xfrm>
            <a:off x="1066800" y="1690688"/>
            <a:ext cx="878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b="1" dirty="0"/>
              <a:t>Q</a:t>
            </a:r>
            <a:r>
              <a:rPr lang="en-FR" sz="2000" dirty="0"/>
              <a:t>: Is there a relation with the </a:t>
            </a:r>
            <a:r>
              <a:rPr lang="en-FR" sz="2000" i="1" dirty="0"/>
              <a:t>discrete maximum principle</a:t>
            </a:r>
            <a:r>
              <a:rPr lang="en-FR" sz="2000" dirty="0"/>
              <a:t>? Rewrite the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B8C29B-77FC-954B-AA38-4E1A4D753557}"/>
                  </a:ext>
                </a:extLst>
              </p:cNvPr>
              <p:cNvSpPr txBox="1"/>
              <p:nvPr/>
            </p:nvSpPr>
            <p:spPr>
              <a:xfrm>
                <a:off x="553720" y="3231444"/>
                <a:ext cx="11165840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b="1" dirty="0"/>
                  <a:t>A</a:t>
                </a:r>
                <a:r>
                  <a:rPr lang="en-FR" sz="2000" dirty="0"/>
                  <a:t>: Yes. By re-writing the scheme, we see that if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𝐶𝐹𝐿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FR" sz="2000" dirty="0"/>
                  <a:t> is a convex combination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FR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FR" sz="2000" dirty="0"/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B8C29B-77FC-954B-AA38-4E1A4D753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" y="3231444"/>
                <a:ext cx="11165840" cy="526939"/>
              </a:xfrm>
              <a:prstGeom prst="rect">
                <a:avLst/>
              </a:prstGeom>
              <a:blipFill>
                <a:blip r:embed="rId6"/>
                <a:stretch>
                  <a:fillRect l="-568" b="-697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5D4865-788B-E347-A50C-68BA2E5C5804}"/>
                  </a:ext>
                </a:extLst>
              </p:cNvPr>
              <p:cNvSpPr txBox="1"/>
              <p:nvPr/>
            </p:nvSpPr>
            <p:spPr>
              <a:xfrm>
                <a:off x="553720" y="3712317"/>
                <a:ext cx="10535920" cy="453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i="1" dirty="0">
                    <a:highlight>
                      <a:srgbClr val="C0C0C0"/>
                    </a:highlight>
                  </a:rPr>
                  <a:t>Discrete maximum principle</a:t>
                </a:r>
                <a:r>
                  <a:rPr lang="en-FR" sz="2000" dirty="0"/>
                  <a:t>: if the IC is bounded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 ≤</m:t>
                    </m:r>
                    <m:sSubSup>
                      <m:sSub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00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FR" sz="2000" dirty="0"/>
                  <a:t> then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 ≤</m:t>
                    </m:r>
                    <m:sSubSup>
                      <m:sSub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00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FR" sz="200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5D4865-788B-E347-A50C-68BA2E5C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" y="3712317"/>
                <a:ext cx="10535920" cy="453522"/>
              </a:xfrm>
              <a:prstGeom prst="rect">
                <a:avLst/>
              </a:prstGeom>
              <a:blipFill>
                <a:blip r:embed="rId7"/>
                <a:stretch>
                  <a:fillRect l="-602" t="-5556" b="-1666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BD097-93CF-8348-85F5-8C173344ED90}"/>
                  </a:ext>
                </a:extLst>
              </p:cNvPr>
              <p:cNvSpPr txBox="1"/>
              <p:nvPr/>
            </p:nvSpPr>
            <p:spPr>
              <a:xfrm>
                <a:off x="553720" y="4256432"/>
                <a:ext cx="10662920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If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𝐶𝐹𝐿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FR" sz="2000" dirty="0"/>
                  <a:t>,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FR" sz="2000" dirty="0"/>
                  <a:t>, the general solution below is unbounded.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CBD097-93CF-8348-85F5-8C173344E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20" y="4256432"/>
                <a:ext cx="10662920" cy="526939"/>
              </a:xfrm>
              <a:prstGeom prst="rect">
                <a:avLst/>
              </a:prstGeom>
              <a:blipFill>
                <a:blip r:embed="rId8"/>
                <a:stretch>
                  <a:fillRect l="-476" b="-952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8484E-D580-3A4F-8875-CF2A7441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A0FBCC9-9D56-DF45-B336-90C8DF132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8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50"/>
    </mc:Choice>
    <mc:Fallback xmlns="">
      <p:transition spd="slow" advTm="145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57C1-904A-C64C-AA6F-C6443242B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dirty="0"/>
              <a:t>Numerical validation - precision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00C20-1680-3C4B-87BC-6FB1E65BC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70747" y="1480185"/>
            <a:ext cx="6283053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3D87E9-86B6-D146-87A1-A4759E2B8386}"/>
                  </a:ext>
                </a:extLst>
              </p:cNvPr>
              <p:cNvSpPr txBox="1"/>
              <p:nvPr/>
            </p:nvSpPr>
            <p:spPr>
              <a:xfrm>
                <a:off x="955040" y="2459504"/>
                <a:ext cx="396240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If the CFL condition is verified, we always get a solution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F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We see that the solution is more accurate (i.e. closer to the exact solution)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FR" sz="2000" dirty="0"/>
                  <a:t> is smaller!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3D87E9-86B6-D146-87A1-A4759E2B8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40" y="2459504"/>
                <a:ext cx="3962400" cy="1938992"/>
              </a:xfrm>
              <a:prstGeom prst="rect">
                <a:avLst/>
              </a:prstGeom>
              <a:blipFill>
                <a:blip r:embed="rId5"/>
                <a:stretch>
                  <a:fillRect l="-1278" t="-1299" r="-2556" b="-454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C9C06-2BF7-844A-BB34-35195D595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2E53B83-2A23-9C43-92EE-E9338C115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4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00"/>
    </mc:Choice>
    <mc:Fallback xmlns="">
      <p:transition spd="slow" advTm="46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331F-B61A-C249-BCF5-1E9BBCC18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37" y="395948"/>
            <a:ext cx="10779703" cy="795853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Advection-diffusion equation – test case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792E93-5ABB-6946-AA1B-E71B837C0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01" y="1665483"/>
            <a:ext cx="5330017" cy="3820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12CFA1-7457-8946-9998-CA69B0088F00}"/>
                  </a:ext>
                </a:extLst>
              </p:cNvPr>
              <p:cNvSpPr txBox="1"/>
              <p:nvPr/>
            </p:nvSpPr>
            <p:spPr>
              <a:xfrm>
                <a:off x="609600" y="2204721"/>
                <a:ext cx="429768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Application of explicit scheme with CFL = 0.4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F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Advection velocity : V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Test case 1: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= 1 ⇒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𝑃𝑒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F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The explicit scheme works!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12CFA1-7457-8946-9998-CA69B0088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204721"/>
                <a:ext cx="4297680" cy="2246769"/>
              </a:xfrm>
              <a:prstGeom prst="rect">
                <a:avLst/>
              </a:prstGeom>
              <a:blipFill>
                <a:blip r:embed="rId6"/>
                <a:stretch>
                  <a:fillRect l="-1180" t="-1685" b="-393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89E40-4BB1-3E45-BBA2-48A2AC164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DB1C62-AD63-3548-BA5F-A983195C7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58"/>
    </mc:Choice>
    <mc:Fallback xmlns="">
      <p:transition spd="slow" advTm="56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4F421-16C0-7A49-888B-B9C341EF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Advection-diffusion equation – test case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19DB9C-48DA-C446-961D-45CA87786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47093" y="1500505"/>
            <a:ext cx="6106707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62587-9D10-6743-91B9-C7F15673ABB7}"/>
                  </a:ext>
                </a:extLst>
              </p:cNvPr>
              <p:cNvSpPr txBox="1"/>
              <p:nvPr/>
            </p:nvSpPr>
            <p:spPr>
              <a:xfrm>
                <a:off x="680720" y="2001520"/>
                <a:ext cx="4460240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Application of explicit scheme with</a:t>
                </a:r>
              </a:p>
              <a:p>
                <a:pPr algn="ctr"/>
                <a:r>
                  <a:rPr lang="en-FR" sz="2000" dirty="0"/>
                  <a:t>CFL = 0.4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F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Advection velocity : V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Test case 2: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=0.1 ⇒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𝑃𝑒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 = 10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F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The explicit scheme still works but less well!</a:t>
                </a:r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F62587-9D10-6743-91B9-C7F15673A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20" y="2001520"/>
                <a:ext cx="4460240" cy="2831544"/>
              </a:xfrm>
              <a:prstGeom prst="rect">
                <a:avLst/>
              </a:prstGeom>
              <a:blipFill>
                <a:blip r:embed="rId5"/>
                <a:stretch>
                  <a:fillRect l="-1136" t="-893" r="-227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CE4B14-9743-3D44-ADB8-E6EE22342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20E32A-F809-EA47-B814-0610AEE6E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17"/>
    </mc:Choice>
    <mc:Fallback xmlns="">
      <p:transition spd="slow" advTm="41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A710-9809-B64F-8B95-B1729323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8987" cy="1042435"/>
          </a:xfrm>
        </p:spPr>
        <p:txBody>
          <a:bodyPr/>
          <a:lstStyle/>
          <a:p>
            <a:r>
              <a:rPr lang="en-FR" dirty="0"/>
              <a:t>Advection-diffusion equation – test case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2857C2-F7AF-9144-B9B3-E2713CC653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43459" y="1517854"/>
            <a:ext cx="6089407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631296-5B4A-7B49-BB56-87297977A051}"/>
                  </a:ext>
                </a:extLst>
              </p:cNvPr>
              <p:cNvSpPr txBox="1"/>
              <p:nvPr/>
            </p:nvSpPr>
            <p:spPr>
              <a:xfrm>
                <a:off x="457200" y="2032000"/>
                <a:ext cx="4683760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Application of explicit scheme with </a:t>
                </a:r>
              </a:p>
              <a:p>
                <a:pPr algn="ctr"/>
                <a:r>
                  <a:rPr lang="en-FR" sz="2000" dirty="0"/>
                  <a:t>CFL = 0.4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F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Advection velocity : V =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Test case 3: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=0.01 ⇒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𝑃𝑒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 = 100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F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The explicit doesn’t work anymore!</a:t>
                </a:r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631296-5B4A-7B49-BB56-87297977A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032000"/>
                <a:ext cx="4683760" cy="2523768"/>
              </a:xfrm>
              <a:prstGeom prst="rect">
                <a:avLst/>
              </a:prstGeom>
              <a:blipFill>
                <a:blip r:embed="rId5"/>
                <a:stretch>
                  <a:fillRect l="-1084" t="-1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41D3A-D2A4-5A45-8758-D6AEDF1A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A289F4B-12CB-0F4F-A1B9-CE5B27464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88"/>
    </mc:Choice>
    <mc:Fallback xmlns="">
      <p:transition spd="slow" advTm="29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1CD3-14F4-3D4B-A435-F80178E89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3531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Explicit centred scheme – advection case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79CB91-BC38-BD45-9832-B7C8F2892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8159" y="1674786"/>
            <a:ext cx="594682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B4551-975C-494C-85D1-6F1DF6199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987" y="3152838"/>
            <a:ext cx="5003800" cy="93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5807F9-6ED5-E045-A411-A22ABE291202}"/>
                  </a:ext>
                </a:extLst>
              </p:cNvPr>
              <p:cNvSpPr txBox="1"/>
              <p:nvPr/>
            </p:nvSpPr>
            <p:spPr>
              <a:xfrm>
                <a:off x="6969760" y="2234291"/>
                <a:ext cx="42672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dirty="0"/>
                  <a:t>Pure advection: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=0⇒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𝑃𝑒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 =∞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FR" dirty="0"/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5807F9-6ED5-E045-A411-A22ABE29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760" y="2234291"/>
                <a:ext cx="4267200" cy="954107"/>
              </a:xfrm>
              <a:prstGeom prst="rect">
                <a:avLst/>
              </a:prstGeom>
              <a:blipFill>
                <a:blip r:embed="rId6"/>
                <a:stretch>
                  <a:fillRect l="-1484" t="-394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ECCBF-F245-554D-8FD6-0CDCC1A17920}"/>
                  </a:ext>
                </a:extLst>
              </p:cNvPr>
              <p:cNvSpPr txBox="1"/>
              <p:nvPr/>
            </p:nvSpPr>
            <p:spPr>
              <a:xfrm>
                <a:off x="6969760" y="4338320"/>
                <a:ext cx="4897120" cy="796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We see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FR" sz="2000" dirty="0"/>
                  <a:t> cannot be a convex combination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FR" sz="20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FR" sz="2000" dirty="0"/>
                  <a:t> !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ECCBF-F245-554D-8FD6-0CDCC1A17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760" y="4338320"/>
                <a:ext cx="4897120" cy="796115"/>
              </a:xfrm>
              <a:prstGeom prst="rect">
                <a:avLst/>
              </a:prstGeom>
              <a:blipFill>
                <a:blip r:embed="rId7"/>
                <a:stretch>
                  <a:fillRect l="-1292" t="-3125" b="-781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A38797-E299-3249-8E7B-32813648D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89AED64-B672-F14A-8FD0-00C4F1B6EE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3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97"/>
    </mc:Choice>
    <mc:Fallback xmlns="">
      <p:transition spd="slow" advTm="72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AA3C-FAF4-8944-93DE-FEA326DB4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2200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Downwiding vs. upwinding (V&gt;0)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BD4635-934E-834E-8FFE-1DC494B00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745889"/>
            <a:ext cx="3784600" cy="876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EDD9F4-1559-1E4D-9B96-F007FE592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01514"/>
            <a:ext cx="4445000" cy="99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EAE39A-D7BA-B04A-B837-9D804C375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76767"/>
            <a:ext cx="3759200" cy="95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E081DC-4638-204D-9700-B5E3E2220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102761"/>
            <a:ext cx="4191000" cy="1092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C75A41-37F0-DF40-BC30-6E2E425D6654}"/>
              </a:ext>
            </a:extLst>
          </p:cNvPr>
          <p:cNvSpPr txBox="1"/>
          <p:nvPr/>
        </p:nvSpPr>
        <p:spPr>
          <a:xfrm>
            <a:off x="2941320" y="1396929"/>
            <a:ext cx="665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b="1" dirty="0">
                <a:highlight>
                  <a:srgbClr val="FFFF00"/>
                </a:highlight>
              </a:rPr>
              <a:t>Centered schemes don’t work for pure advection problems!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361493-AAD8-B44C-B899-1B3E9370C5EE}"/>
              </a:ext>
            </a:extLst>
          </p:cNvPr>
          <p:cNvSpPr txBox="1"/>
          <p:nvPr/>
        </p:nvSpPr>
        <p:spPr>
          <a:xfrm>
            <a:off x="314960" y="2029850"/>
            <a:ext cx="546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Downwinding: find the information (to the right) following the current!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BCC6F-D18E-C842-A5B0-93EC0EEC765F}"/>
              </a:ext>
            </a:extLst>
          </p:cNvPr>
          <p:cNvSpPr txBox="1"/>
          <p:nvPr/>
        </p:nvSpPr>
        <p:spPr>
          <a:xfrm>
            <a:off x="1442720" y="5171440"/>
            <a:ext cx="2824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b="1" dirty="0">
                <a:solidFill>
                  <a:srgbClr val="FF0000"/>
                </a:solidFill>
              </a:rPr>
              <a:t>BAD!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84FE3-CB21-F348-82F9-D59FFD170F52}"/>
              </a:ext>
            </a:extLst>
          </p:cNvPr>
          <p:cNvSpPr txBox="1"/>
          <p:nvPr/>
        </p:nvSpPr>
        <p:spPr>
          <a:xfrm>
            <a:off x="6268720" y="1953437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Upwinding: find the information (to the left) against the current!</a:t>
            </a:r>
          </a:p>
          <a:p>
            <a:endParaRPr lang="en-F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258C95-ABC4-1F43-9842-4553261970EC}"/>
              </a:ext>
            </a:extLst>
          </p:cNvPr>
          <p:cNvSpPr txBox="1"/>
          <p:nvPr/>
        </p:nvSpPr>
        <p:spPr>
          <a:xfrm>
            <a:off x="7294880" y="5237622"/>
            <a:ext cx="270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FR" sz="2400" b="1" dirty="0">
                <a:solidFill>
                  <a:srgbClr val="0070C0"/>
                </a:solidFill>
              </a:rPr>
              <a:t>GOOD!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C5A0A-9960-1C4B-B086-C222A826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C003AAC-9578-4143-AC69-F5ABEB770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619"/>
    </mc:Choice>
    <mc:Fallback xmlns="">
      <p:transition spd="slow" advTm="846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C5DB-78C5-8047-A486-E33188EBF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dirty="0"/>
              <a:t>Upwind scheme - stability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C1B083-513E-734A-BB0E-14F89F9B0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2810" y="2595880"/>
            <a:ext cx="5118100" cy="1016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9EA0-7AA9-AE4D-8E91-F694234C8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755" y="1690688"/>
            <a:ext cx="5249435" cy="3761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3D11CA-77DD-E745-95F4-7B63145744A9}"/>
              </a:ext>
            </a:extLst>
          </p:cNvPr>
          <p:cNvSpPr txBox="1"/>
          <p:nvPr/>
        </p:nvSpPr>
        <p:spPr>
          <a:xfrm>
            <a:off x="1046480" y="1912342"/>
            <a:ext cx="4434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The upwind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CA07C8-2695-FA43-B23E-1DEBD9ED16F9}"/>
                  </a:ext>
                </a:extLst>
              </p:cNvPr>
              <p:cNvSpPr txBox="1"/>
              <p:nvPr/>
            </p:nvSpPr>
            <p:spPr>
              <a:xfrm>
                <a:off x="1046480" y="3870960"/>
                <a:ext cx="4434840" cy="845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Is a convex combination if</a:t>
                </a:r>
              </a:p>
              <a:p>
                <a:pPr algn="ctr"/>
                <a:r>
                  <a:rPr lang="en-GB" sz="2000" dirty="0"/>
                  <a:t> CFL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n-GB" sz="200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FR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CA07C8-2695-FA43-B23E-1DEBD9ED1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80" y="3870960"/>
                <a:ext cx="4434840" cy="845873"/>
              </a:xfrm>
              <a:prstGeom prst="rect">
                <a:avLst/>
              </a:prstGeom>
              <a:blipFill>
                <a:blip r:embed="rId6"/>
                <a:stretch>
                  <a:fillRect l="-1429" t="-2941" b="-1029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C14AD4-D00D-F245-AA01-DEB69C77EF1D}"/>
              </a:ext>
            </a:extLst>
          </p:cNvPr>
          <p:cNvSpPr txBox="1"/>
          <p:nvPr/>
        </p:nvSpPr>
        <p:spPr>
          <a:xfrm>
            <a:off x="1136040" y="5082411"/>
            <a:ext cx="423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Test case with CFL = 0.9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133E6-183C-CB4F-84B6-94993A53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4F2D7F-6BD1-2B4A-AEFD-7246285C74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0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51"/>
    </mc:Choice>
    <mc:Fallback xmlns="">
      <p:transition spd="slow" advTm="51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5B85C-3332-5049-A4C5-E69E65E4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6822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Classification of second order PDEs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8A329-B6D7-3B4F-9728-CF21317AB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34326" y="2379273"/>
            <a:ext cx="5969000" cy="990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D02DBD-F70A-7444-9281-9B371AFCED5D}"/>
              </a:ext>
            </a:extLst>
          </p:cNvPr>
          <p:cNvSpPr txBox="1"/>
          <p:nvPr/>
        </p:nvSpPr>
        <p:spPr>
          <a:xfrm>
            <a:off x="1351280" y="1767840"/>
            <a:ext cx="874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General form of a second order partial differential equation (PDE)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E88A-4B57-2B42-BACC-0956A300B387}"/>
                  </a:ext>
                </a:extLst>
              </p:cNvPr>
              <p:cNvSpPr txBox="1"/>
              <p:nvPr/>
            </p:nvSpPr>
            <p:spPr>
              <a:xfrm>
                <a:off x="1493520" y="3581196"/>
                <a:ext cx="959104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dirty="0"/>
                  <a:t>The second order PDE is </a:t>
                </a:r>
                <a:r>
                  <a:rPr lang="en-FR" sz="2000" i="1" dirty="0">
                    <a:highlight>
                      <a:srgbClr val="C0C0C0"/>
                    </a:highlight>
                  </a:rPr>
                  <a:t>elliptic</a:t>
                </a:r>
                <a:r>
                  <a:rPr lang="en-FR" sz="2000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&lt;0,</m:t>
                    </m:r>
                  </m:oMath>
                </a14:m>
                <a:r>
                  <a:rPr lang="en-FR" sz="2000" dirty="0"/>
                  <a:t> </a:t>
                </a:r>
                <a:r>
                  <a:rPr lang="en-FR" sz="2000" i="1" dirty="0">
                    <a:highlight>
                      <a:srgbClr val="C0C0C0"/>
                    </a:highlight>
                  </a:rPr>
                  <a:t>hyperbolic</a:t>
                </a:r>
                <a:r>
                  <a:rPr lang="en-FR" sz="2000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FR" sz="2000" dirty="0"/>
                  <a:t> and </a:t>
                </a:r>
                <a:r>
                  <a:rPr lang="en-FR" sz="2000" i="1" dirty="0">
                    <a:highlight>
                      <a:srgbClr val="C0C0C0"/>
                    </a:highlight>
                  </a:rPr>
                  <a:t>parabolic </a:t>
                </a:r>
                <a:r>
                  <a:rPr lang="en-FR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FR" sz="2000" dirty="0"/>
                  <a:t>.</a:t>
                </a:r>
              </a:p>
              <a:p>
                <a:endParaRPr lang="en-FR" sz="2000" dirty="0"/>
              </a:p>
              <a:p>
                <a:r>
                  <a:rPr lang="en-FR" sz="2000" dirty="0"/>
                  <a:t>Origin of the term: classification of the conic section, the underlying quadratic equation defines and ellipse, hyperbola or parabola. </a:t>
                </a:r>
              </a:p>
              <a:p>
                <a:r>
                  <a:rPr lang="en-FR" sz="20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E88A-4B57-2B42-BACC-0956A300B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520" y="3581196"/>
                <a:ext cx="9591040" cy="1938992"/>
              </a:xfrm>
              <a:prstGeom prst="rect">
                <a:avLst/>
              </a:prstGeom>
              <a:blipFill>
                <a:blip r:embed="rId5"/>
                <a:stretch>
                  <a:fillRect l="-661" t="-129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3CD2437-FED0-E74F-994F-1DD650993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0350" y="5260381"/>
            <a:ext cx="4352290" cy="5457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E6A51-CDE6-AF4A-A628-609A9DD2B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921F78C-3FAA-D34B-9FD9-7FFE7BE7F6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40"/>
    </mc:Choice>
    <mc:Fallback xmlns="">
      <p:transition spd="slow" advTm="54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BF91A-02DF-5349-A92A-6B0A60A6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dirty="0"/>
              <a:t>Elliptic problem – Poisson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E86A2-D0D4-024A-9DA2-102E278887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1008"/>
                <a:ext cx="10401728" cy="3855984"/>
              </a:xfrm>
            </p:spPr>
            <p:txBody>
              <a:bodyPr>
                <a:normAutofit/>
              </a:bodyPr>
              <a:lstStyle/>
              <a:p>
                <a:r>
                  <a:rPr lang="en-FR" sz="2400" dirty="0"/>
                  <a:t>The simplest elliptic problem</a:t>
                </a:r>
              </a:p>
              <a:p>
                <a:endParaRPr lang="en-FR" dirty="0"/>
              </a:p>
              <a:p>
                <a:endParaRPr lang="en-FR" dirty="0"/>
              </a:p>
              <a:p>
                <a:endParaRPr lang="en-FR" dirty="0"/>
              </a:p>
              <a:p>
                <a:r>
                  <a:rPr lang="en-FR" sz="2400" dirty="0"/>
                  <a:t>If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sz="2400" dirty="0"/>
                  <a:t>, we call it Laplace problem.</a:t>
                </a:r>
              </a:p>
              <a:p>
                <a:r>
                  <a:rPr lang="en-FR" sz="2400" dirty="0"/>
                  <a:t>Different applications: it can be seen as a steady heat problem, mathematical model for electrostatic potential,…</a:t>
                </a:r>
              </a:p>
              <a:p>
                <a:r>
                  <a:rPr lang="en-FR" sz="2400" dirty="0"/>
                  <a:t>Maybe the most popular and studied PDE model.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6E86A2-D0D4-024A-9DA2-102E27888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1008"/>
                <a:ext cx="10401728" cy="3855984"/>
              </a:xfrm>
              <a:blipFill>
                <a:blip r:embed="rId4"/>
                <a:stretch>
                  <a:fillRect l="-854" t="-197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52AFE77-4932-2C4E-AE3F-2980D621C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914" y="2007455"/>
            <a:ext cx="3901897" cy="117630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D75FB-8B60-8347-BB02-2C101913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CD738BF-C7D8-424D-ACF9-F85CAB723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97"/>
    </mc:Choice>
    <mc:Fallback xmlns="">
      <p:transition spd="slow" advTm="47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A36F-E5A5-C249-932D-D58FB9CB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dirty="0"/>
              <a:t>General principles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B9FD18-4BF5-A343-B10B-79F772B43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56281" y="1897874"/>
            <a:ext cx="5520461" cy="34020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ECDD81-CEBD-864E-B1C5-8C9F4AAC3C42}"/>
                  </a:ext>
                </a:extLst>
              </p:cNvPr>
              <p:cNvSpPr txBox="1"/>
              <p:nvPr/>
            </p:nvSpPr>
            <p:spPr>
              <a:xfrm>
                <a:off x="863028" y="2250037"/>
                <a:ext cx="5232971" cy="2967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Choose a discretisation </a:t>
                </a:r>
                <a:r>
                  <a:rPr lang="en-FR" sz="2000" i="1" dirty="0">
                    <a:highlight>
                      <a:srgbClr val="C0C0C0"/>
                    </a:highlight>
                  </a:rPr>
                  <a:t>grid</a:t>
                </a:r>
                <a:r>
                  <a:rPr lang="en-FR" sz="2000" dirty="0"/>
                  <a:t>, or a </a:t>
                </a:r>
                <a:r>
                  <a:rPr lang="en-FR" sz="2000" i="1" dirty="0">
                    <a:highlight>
                      <a:srgbClr val="C0C0C0"/>
                    </a:highlight>
                  </a:rPr>
                  <a:t>mesh</a:t>
                </a:r>
                <a:r>
                  <a:rPr lang="en-FR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We approximate the solution at the grid points</a:t>
                </a:r>
              </a:p>
              <a:p>
                <a:pPr algn="ctr"/>
                <a:r>
                  <a:rPr lang="en-FR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00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FR" sz="2000" dirty="0"/>
                  <a:t> </a:t>
                </a:r>
              </a:p>
              <a:p>
                <a:r>
                  <a:rPr lang="en-FR" sz="2000" dirty="0"/>
                  <a:t>where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FR" sz="2000" dirty="0"/>
                  <a:t> is the exact solution.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2000" i="1" dirty="0">
                    <a:highlight>
                      <a:srgbClr val="C0C0C0"/>
                    </a:highlight>
                  </a:rPr>
                  <a:t>Finite difference method</a:t>
                </a:r>
                <a:r>
                  <a:rPr lang="en-FR" sz="2000" dirty="0"/>
                  <a:t>: approximate the derivatives by difference operators by using only the points on the grid.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ECDD81-CEBD-864E-B1C5-8C9F4AAC3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28" y="2250037"/>
                <a:ext cx="5232971" cy="2967031"/>
              </a:xfrm>
              <a:prstGeom prst="rect">
                <a:avLst/>
              </a:prstGeom>
              <a:blipFill>
                <a:blip r:embed="rId5"/>
                <a:stretch>
                  <a:fillRect l="-1453" t="-1282" b="-2991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0D8A2-BE95-0D4F-B34E-1F5E4B18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39643A-E3BF-E14F-A7E3-E617E556E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1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56"/>
    </mc:Choice>
    <mc:Fallback xmlns="">
      <p:transition spd="slow" advTm="56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7830-1E65-F749-97BF-373B9B9E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dirty="0"/>
              <a:t>Hyperbolic problem – wave equation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EC188-85FE-724F-A29E-0E594B070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90647" y="2312275"/>
            <a:ext cx="6285187" cy="310200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B7E7C7-B9C3-934C-BC9D-A7D445A3BC1C}"/>
              </a:ext>
            </a:extLst>
          </p:cNvPr>
          <p:cNvSpPr txBox="1"/>
          <p:nvPr/>
        </p:nvSpPr>
        <p:spPr>
          <a:xfrm>
            <a:off x="1366345" y="1770649"/>
            <a:ext cx="8734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FR" sz="2400" dirty="0"/>
              <a:t>Second order equation: we need 2 initial conditions!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80350-63F1-DF43-848A-18AC916B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C049F4C-A77B-0A4A-A4CF-E555EDA6D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0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81"/>
    </mc:Choice>
    <mc:Fallback xmlns="">
      <p:transition spd="slow" advTm="23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F1EB-E18A-6B4D-8B28-9D7F21A7E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2179"/>
          </a:xfrm>
        </p:spPr>
        <p:txBody>
          <a:bodyPr>
            <a:normAutofit/>
          </a:bodyPr>
          <a:lstStyle/>
          <a:p>
            <a:r>
              <a:rPr lang="en-FR" sz="4000" dirty="0"/>
              <a:t>An elliptic indefinite problem: Helmholtz equation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63321-DC19-5A4A-9C47-5DE8745D4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14967" y="1267304"/>
            <a:ext cx="8253639" cy="5225571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63D72-DAD7-F546-8753-0B59BE21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8FC76D-0D2F-C24F-B44D-7B31B89AB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1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79"/>
    </mc:Choice>
    <mc:Fallback xmlns="">
      <p:transition spd="slow" advTm="64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D8F2-404B-4F4A-A947-EF7C9D902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dirty="0"/>
              <a:t>Laplace vs. Helmholtz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AC350-8BB2-9C4C-8496-93483D2A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959"/>
            <a:ext cx="10515600" cy="4695004"/>
          </a:xfrm>
        </p:spPr>
        <p:txBody>
          <a:bodyPr>
            <a:normAutofit/>
          </a:bodyPr>
          <a:lstStyle/>
          <a:p>
            <a:r>
              <a:rPr lang="en-FR" sz="2400" dirty="0"/>
              <a:t>Elliptic problems can be very different in nature (positive definite or indefinite)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8B310-0F6E-2341-8EFB-53A64A959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814" y="2423743"/>
            <a:ext cx="8773673" cy="350409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A1A8F7-37F5-9448-86DB-0CB2B9E0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B55418B-B136-0346-B04F-F73513A8B8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98"/>
    </mc:Choice>
    <mc:Fallback xmlns="">
      <p:transition spd="slow" advTm="52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D402E-1659-9B45-B13E-2276F3A72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158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Parabolic problem – Black-Scholes equation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776A78-0F9A-4E49-A197-392F1DA24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08765" y="2785459"/>
            <a:ext cx="10045119" cy="15237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8F36C7-C7E5-EF48-95E9-320CF80E4E2D}"/>
              </a:ext>
            </a:extLst>
          </p:cNvPr>
          <p:cNvSpPr txBox="1"/>
          <p:nvPr/>
        </p:nvSpPr>
        <p:spPr>
          <a:xfrm>
            <a:off x="1198179" y="1891861"/>
            <a:ext cx="10045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2400" dirty="0"/>
              <a:t>Very similar to the heat equation: Black-Scholes models the option pricing in finance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947EC7-7864-844E-942A-714D42352B99}"/>
              </a:ext>
            </a:extLst>
          </p:cNvPr>
          <p:cNvSpPr txBox="1"/>
          <p:nvPr/>
        </p:nvSpPr>
        <p:spPr>
          <a:xfrm>
            <a:off x="1208765" y="4824249"/>
            <a:ext cx="928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2400" dirty="0"/>
              <a:t>Parabolic equation with a final condition (instead of initial condition)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B1C52-BE12-D74A-873B-66DBC645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6E51C3-5127-3A47-903C-FE63F49FA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5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41"/>
    </mc:Choice>
    <mc:Fallback xmlns="">
      <p:transition spd="slow" advTm="41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0C27-00B8-A64C-B990-C1E07435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FR" sz="4000" dirty="0"/>
              <a:t>Other examples</a:t>
            </a:r>
            <a:r>
              <a:rPr lang="en-FR" sz="4000"/>
              <a:t>: Lamé, </a:t>
            </a:r>
            <a:r>
              <a:rPr lang="en-FR" sz="4000" dirty="0"/>
              <a:t>Euler, Navier-Stokes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B3F7CF-3608-D14E-8740-0FA131582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1075" y="2325797"/>
            <a:ext cx="5473700" cy="977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85B873-FB45-D048-A4B4-36F266D83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807" y="4201564"/>
            <a:ext cx="3975100" cy="135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72B4C-5B2D-D84B-9D99-76DDD3910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103" y="2325797"/>
            <a:ext cx="5270500" cy="140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C4176-DB61-DA42-92B6-73F27568C597}"/>
              </a:ext>
            </a:extLst>
          </p:cNvPr>
          <p:cNvSpPr txBox="1"/>
          <p:nvPr/>
        </p:nvSpPr>
        <p:spPr>
          <a:xfrm>
            <a:off x="930603" y="1792830"/>
            <a:ext cx="4597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2400" dirty="0"/>
              <a:t>Linear elasticity (Lamé system)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4E4B93-4558-9445-B692-FC7A28B78C64}"/>
              </a:ext>
            </a:extLst>
          </p:cNvPr>
          <p:cNvSpPr txBox="1"/>
          <p:nvPr/>
        </p:nvSpPr>
        <p:spPr>
          <a:xfrm>
            <a:off x="6947338" y="1850228"/>
            <a:ext cx="360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2400" dirty="0"/>
              <a:t>Schrodinger equation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4F240-6877-5A4C-80CF-E36304D13BED}"/>
              </a:ext>
            </a:extLst>
          </p:cNvPr>
          <p:cNvSpPr txBox="1"/>
          <p:nvPr/>
        </p:nvSpPr>
        <p:spPr>
          <a:xfrm>
            <a:off x="3779453" y="3735497"/>
            <a:ext cx="5007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2400" dirty="0"/>
              <a:t>(incompressible) Stokes equations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550C6-68B6-2A4A-B54B-78F4F18E6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2F7A72-ADBE-4E48-9593-D69F811A5A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8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25"/>
    </mc:Choice>
    <mc:Fallback xmlns="">
      <p:transition spd="slow" advTm="65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1B61-67B1-5846-AF2D-D4D217E4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dirty="0"/>
              <a:t>Approximation of derivatives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37EF7-623A-304D-931F-191224BAA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95827" y="2696270"/>
            <a:ext cx="5207000" cy="1143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EE64A-7F01-EC4B-8A8E-78AB56872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0" y="4117368"/>
            <a:ext cx="9842500" cy="18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65786-88BC-4347-9C6B-FD812D31A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7110" y="1469402"/>
            <a:ext cx="3657600" cy="1257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BDE004-2E73-A442-9C56-3796146C5C70}"/>
              </a:ext>
            </a:extLst>
          </p:cNvPr>
          <p:cNvSpPr txBox="1"/>
          <p:nvPr/>
        </p:nvSpPr>
        <p:spPr>
          <a:xfrm>
            <a:off x="838200" y="1690687"/>
            <a:ext cx="5798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2000" dirty="0"/>
              <a:t>In the convection diffusion equations we have 3 derivatives to approximate. (1 in time, 2 in space)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C9906-CDFC-F24F-A815-756C8F53F2E0}"/>
              </a:ext>
            </a:extLst>
          </p:cNvPr>
          <p:cNvSpPr txBox="1"/>
          <p:nvPr/>
        </p:nvSpPr>
        <p:spPr>
          <a:xfrm>
            <a:off x="838200" y="2887966"/>
            <a:ext cx="4875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2000" dirty="0"/>
              <a:t>Second order derivative approximation using Taylor series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E0277B-0DB9-CD4C-A080-B1EF6426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E73BEB-1498-C843-9182-66E4BAC49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80"/>
    </mc:Choice>
    <mc:Fallback xmlns="">
      <p:transition spd="slow" advTm="67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56B83-4AC2-294E-975B-0941518F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dirty="0"/>
              <a:t>1st order derivatives – Richardson scheme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50A2AE-7B43-0C4C-8D31-3C4E2E12C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39464" y="2493016"/>
            <a:ext cx="4419600" cy="1155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3B947-80CC-B747-AC36-5287BD2DE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846" y="2550166"/>
            <a:ext cx="37084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30A13A-9ACD-6E41-BDF8-DEDBBFE47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093" y="3648716"/>
            <a:ext cx="8610886" cy="1157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8FF410-1BEC-9140-9BC7-2853BC48D31B}"/>
              </a:ext>
            </a:extLst>
          </p:cNvPr>
          <p:cNvSpPr txBox="1"/>
          <p:nvPr/>
        </p:nvSpPr>
        <p:spPr>
          <a:xfrm>
            <a:off x="1387010" y="1736306"/>
            <a:ext cx="8917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2000" i="1" dirty="0">
                <a:highlight>
                  <a:srgbClr val="C0C0C0"/>
                </a:highlight>
              </a:rPr>
              <a:t>Centered approximations</a:t>
            </a:r>
            <a:r>
              <a:rPr lang="en-FR" sz="2000" dirty="0"/>
              <a:t> of first order derivatives lead to the Richardson scheme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18CC9-5269-FB4B-9DD6-63DA41EAEEF4}"/>
              </a:ext>
            </a:extLst>
          </p:cNvPr>
          <p:cNvSpPr txBox="1"/>
          <p:nvPr/>
        </p:nvSpPr>
        <p:spPr>
          <a:xfrm>
            <a:off x="1366463" y="5020987"/>
            <a:ext cx="9072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2000" dirty="0"/>
              <a:t>It seems a natural scheme but cannot compute solutions! Centered time approximations are not good for advection diffusion problems!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9064A-2C6A-4345-9D9F-2EA056844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3CBDED-11E4-A742-93D6-CBB7E9716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8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859"/>
    </mc:Choice>
    <mc:Fallback xmlns="">
      <p:transition spd="slow" advTm="80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A3A7-5BC6-AD45-9206-278F4357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dirty="0"/>
              <a:t>Backward Euler scheme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BBA010-52B0-D543-9394-DA0D942CD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65795" y="2716953"/>
            <a:ext cx="3505200" cy="1130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2727B2-22FF-BD42-B8D6-F6A1295C9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695" y="4054595"/>
            <a:ext cx="7645400" cy="106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92D9C3-3D30-244C-AA1F-4B42B97DBE18}"/>
              </a:ext>
            </a:extLst>
          </p:cNvPr>
          <p:cNvSpPr txBox="1"/>
          <p:nvPr/>
        </p:nvSpPr>
        <p:spPr>
          <a:xfrm>
            <a:off x="1417833" y="1869896"/>
            <a:ext cx="8578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2000" i="1" dirty="0">
                <a:highlight>
                  <a:srgbClr val="C0C0C0"/>
                </a:highlight>
              </a:rPr>
              <a:t>Backward approximation</a:t>
            </a:r>
            <a:r>
              <a:rPr lang="en-FR" sz="2000" dirty="0"/>
              <a:t> in time (we go back in time) and centered in space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0300BA-283D-9C4E-9A71-CA37C613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8DD3D7C-48D5-034C-A1E0-9C774D0AC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4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82"/>
    </mc:Choice>
    <mc:Fallback xmlns="">
      <p:transition spd="slow" advTm="51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40525-320A-B245-B77C-16E97333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dirty="0"/>
              <a:t>Forward Euler scheme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1E1C8-27ED-3A49-9173-D713BF228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74754" y="2677435"/>
            <a:ext cx="3327400" cy="1079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F78D9D-2BD1-A341-9124-B2833CFBF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991" y="4210673"/>
            <a:ext cx="7645400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2E0F71-756E-6143-B0AE-E34263442E04}"/>
              </a:ext>
            </a:extLst>
          </p:cNvPr>
          <p:cNvSpPr txBox="1"/>
          <p:nvPr/>
        </p:nvSpPr>
        <p:spPr>
          <a:xfrm>
            <a:off x="1397285" y="1690688"/>
            <a:ext cx="890769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sz="2000" i="1" dirty="0">
                <a:highlight>
                  <a:srgbClr val="C0C0C0"/>
                </a:highlight>
              </a:rPr>
              <a:t>Forward approximation</a:t>
            </a:r>
            <a:r>
              <a:rPr lang="en-FR" sz="2000" dirty="0"/>
              <a:t> in time (we go forward in time) and centered in space</a:t>
            </a:r>
          </a:p>
          <a:p>
            <a:endParaRPr lang="en-FR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407150-0430-BA40-9E04-637A2AD31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0BFC7C6-38A3-E542-AD72-096CE8F837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2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72"/>
    </mc:Choice>
    <mc:Fallback xmlns="">
      <p:transition spd="slow" advTm="41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8435-0128-0F45-8C97-CD17DD39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986155"/>
          </a:xfrm>
        </p:spPr>
        <p:txBody>
          <a:bodyPr>
            <a:normAutofit/>
          </a:bodyPr>
          <a:lstStyle/>
          <a:p>
            <a:r>
              <a:rPr lang="en-FR" sz="4000" dirty="0"/>
              <a:t>Numerical result – centred scheme (Richardson)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67915-C799-B44C-8CC6-5CCB96B5B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18834" y="1445481"/>
            <a:ext cx="6134965" cy="45524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D6A97C-E3AC-A849-AAB8-91FDEDE8FC83}"/>
                  </a:ext>
                </a:extLst>
              </p:cNvPr>
              <p:cNvSpPr txBox="1"/>
              <p:nvPr/>
            </p:nvSpPr>
            <p:spPr>
              <a:xfrm>
                <a:off x="986317" y="1582221"/>
                <a:ext cx="4232517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b="1" dirty="0"/>
                  <a:t>Test case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Heat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=0,</m:t>
                        </m:r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FR" sz="2000" dirty="0"/>
                  <a:t> with initial condition</a:t>
                </a:r>
              </a:p>
              <a:p>
                <a:r>
                  <a:rPr lang="en-FR" sz="2000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00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GB" sz="2000" i="1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Computational domain 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−10,10</m:t>
                        </m:r>
                      </m:e>
                    </m:d>
                  </m:oMath>
                </a14:m>
                <a:r>
                  <a:rPr lang="en-FR" sz="2000" dirty="0"/>
                  <a:t> </a:t>
                </a:r>
              </a:p>
              <a:p>
                <a:r>
                  <a:rPr lang="en-FR" sz="2000" dirty="0"/>
                  <a:t>with Dirichlet boundary conditions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Space step </a:t>
                </a:r>
                <a:endParaRPr lang="en-US" sz="200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                  </m:t>
                    </m:r>
                    <m:r>
                      <m:rPr>
                        <m:sty m:val="p"/>
                      </m:rPr>
                      <a:rPr lang="en-GB" sz="200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 = 0.05</m:t>
                    </m:r>
                  </m:oMath>
                </a14:m>
                <a:r>
                  <a:rPr lang="en-FR" sz="2000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Time step chosen such as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GB" sz="200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 = 0.1 </m:t>
                      </m:r>
                      <m:r>
                        <m:rPr>
                          <m:sty m:val="p"/>
                        </m:rPr>
                        <a:rPr lang="en-GB" sz="200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FR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FR" sz="2000" dirty="0"/>
                  <a:t>The solution is not good (oscillation increasing in time) -&gt; the scheme is </a:t>
                </a:r>
                <a:r>
                  <a:rPr lang="en-FR" sz="2000" i="1" dirty="0">
                    <a:highlight>
                      <a:srgbClr val="C0C0C0"/>
                    </a:highlight>
                  </a:rPr>
                  <a:t>unstable</a:t>
                </a:r>
                <a:r>
                  <a:rPr lang="en-FR" sz="2000" dirty="0"/>
                  <a:t>!</a:t>
                </a:r>
              </a:p>
              <a:p>
                <a:endParaRPr lang="en-FR" sz="2000" dirty="0"/>
              </a:p>
              <a:p>
                <a:endParaRPr lang="en-FR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D6A97C-E3AC-A849-AAB8-91FDEDE8F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17" y="1582221"/>
                <a:ext cx="4232517" cy="5016758"/>
              </a:xfrm>
              <a:prstGeom prst="rect">
                <a:avLst/>
              </a:prstGeom>
              <a:blipFill>
                <a:blip r:embed="rId5"/>
                <a:stretch>
                  <a:fillRect l="-1497" t="-758" r="-209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3A474A-F99A-4C4F-B718-C843388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2E7E4F4-0D91-D14E-947B-92D25DF0D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3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714"/>
    </mc:Choice>
    <mc:Fallback xmlns="">
      <p:transition spd="slow" advTm="117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5FDB-1D52-244C-BCAC-81CBFE1E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325"/>
            <a:ext cx="10515600" cy="712406"/>
          </a:xfrm>
        </p:spPr>
        <p:txBody>
          <a:bodyPr>
            <a:normAutofit/>
          </a:bodyPr>
          <a:lstStyle/>
          <a:p>
            <a:r>
              <a:rPr lang="en-FR" sz="3600" dirty="0"/>
              <a:t>Numerical result – explicit scheme (backward Euler)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A167A-0813-D544-A664-FDC681169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15393" y="2208019"/>
            <a:ext cx="4820642" cy="34861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55B1B5-A38F-594E-B441-B20C782A7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735" y="2237880"/>
            <a:ext cx="4837872" cy="3486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5AC97-6EEA-6141-A92C-ED0A8FA9A418}"/>
                  </a:ext>
                </a:extLst>
              </p:cNvPr>
              <p:cNvSpPr txBox="1"/>
              <p:nvPr/>
            </p:nvSpPr>
            <p:spPr>
              <a:xfrm>
                <a:off x="3058160" y="1476128"/>
                <a:ext cx="6797040" cy="536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dirty="0"/>
                  <a:t>The CFL number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FR" sz="2000" dirty="0"/>
                  <a:t> is a measure of stability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25AC97-6EEA-6141-A92C-ED0A8FA9A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60" y="1476128"/>
                <a:ext cx="6797040" cy="536494"/>
              </a:xfrm>
              <a:prstGeom prst="rect">
                <a:avLst/>
              </a:prstGeom>
              <a:blipFill>
                <a:blip r:embed="rId6"/>
                <a:stretch>
                  <a:fillRect l="-931" b="-930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3C5312D-C06B-344F-948D-AE7C61FDAB68}"/>
              </a:ext>
            </a:extLst>
          </p:cNvPr>
          <p:cNvSpPr txBox="1"/>
          <p:nvPr/>
        </p:nvSpPr>
        <p:spPr>
          <a:xfrm>
            <a:off x="2936240" y="5723994"/>
            <a:ext cx="189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dirty="0"/>
              <a:t>CFL = 0.4 (stable)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97FB55-E5CE-3A47-9ECB-CAEB8649ABC0}"/>
              </a:ext>
            </a:extLst>
          </p:cNvPr>
          <p:cNvSpPr txBox="1"/>
          <p:nvPr/>
        </p:nvSpPr>
        <p:spPr>
          <a:xfrm>
            <a:off x="8204072" y="5723994"/>
            <a:ext cx="214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CFL = 0.51 (unstable)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20541F-0BDB-3C49-9185-88B4EF98A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E36DB67-E7CE-9348-B632-E5B4EF8BC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5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04"/>
    </mc:Choice>
    <mc:Fallback xmlns="">
      <p:transition spd="slow" advTm="85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8E4D9-28EA-6C41-8985-9436B98A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7275"/>
          </a:xfrm>
        </p:spPr>
        <p:txBody>
          <a:bodyPr>
            <a:normAutofit/>
          </a:bodyPr>
          <a:lstStyle/>
          <a:p>
            <a:r>
              <a:rPr lang="en-FR" sz="3600" dirty="0"/>
              <a:t>Numerical result – implicit scheme (forward Euler)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54482D-E7B8-4041-89C2-CF94E1488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97717" y="1590374"/>
            <a:ext cx="5510923" cy="39414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8F5273-113B-E445-B3D9-DF77A7E08568}"/>
              </a:ext>
            </a:extLst>
          </p:cNvPr>
          <p:cNvSpPr txBox="1"/>
          <p:nvPr/>
        </p:nvSpPr>
        <p:spPr>
          <a:xfrm>
            <a:off x="1107440" y="2305615"/>
            <a:ext cx="38811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The implicit scheme is always stable!</a:t>
            </a:r>
          </a:p>
          <a:p>
            <a:endParaRPr lang="en-FR" sz="2000" dirty="0"/>
          </a:p>
          <a:p>
            <a:r>
              <a:rPr lang="en-FR" sz="2000" dirty="0"/>
              <a:t>Here CFL = 2!</a:t>
            </a:r>
          </a:p>
          <a:p>
            <a:endParaRPr lang="en-FR" sz="2000" dirty="0"/>
          </a:p>
          <a:p>
            <a:r>
              <a:rPr lang="en-FR" sz="2000" dirty="0"/>
              <a:t>Unlike the centered scheme which is always unstable.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48000-2CF0-1E4F-A481-460D3D45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5860D8-C147-D940-AB51-24C24F9BA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08"/>
    </mc:Choice>
    <mc:Fallback xmlns="">
      <p:transition spd="slow" advTm="49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921</Words>
  <Application>Microsoft Macintosh PowerPoint</Application>
  <PresentationFormat>Widescreen</PresentationFormat>
  <Paragraphs>137</Paragraphs>
  <Slides>24</Slides>
  <Notes>1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Introduction to finite difference method</vt:lpstr>
      <vt:lpstr>General principles</vt:lpstr>
      <vt:lpstr>Approximation of derivatives</vt:lpstr>
      <vt:lpstr>1st order derivatives – Richardson scheme</vt:lpstr>
      <vt:lpstr>Backward Euler scheme</vt:lpstr>
      <vt:lpstr>Forward Euler scheme</vt:lpstr>
      <vt:lpstr>Numerical result – centred scheme (Richardson)</vt:lpstr>
      <vt:lpstr>Numerical result – explicit scheme (backward Euler)</vt:lpstr>
      <vt:lpstr>Numerical result – implicit scheme (forward Euler)</vt:lpstr>
      <vt:lpstr>Stability and discrete maximum principle</vt:lpstr>
      <vt:lpstr>Numerical validation - precision</vt:lpstr>
      <vt:lpstr>Advection-diffusion equation – test case 1</vt:lpstr>
      <vt:lpstr>Advection-diffusion equation – test case 2</vt:lpstr>
      <vt:lpstr>Advection-diffusion equation – test case 3</vt:lpstr>
      <vt:lpstr>Explicit centred scheme – advection case</vt:lpstr>
      <vt:lpstr>Downwiding vs. upwinding (V&gt;0)</vt:lpstr>
      <vt:lpstr>Upwind scheme - stability</vt:lpstr>
      <vt:lpstr>Classification of second order PDEs</vt:lpstr>
      <vt:lpstr>Elliptic problem – Poisson equation</vt:lpstr>
      <vt:lpstr>Hyperbolic problem – wave equation</vt:lpstr>
      <vt:lpstr>An elliptic indefinite problem: Helmholtz equation</vt:lpstr>
      <vt:lpstr>Laplace vs. Helmholtz equation</vt:lpstr>
      <vt:lpstr>Parabolic problem – Black-Scholes equation</vt:lpstr>
      <vt:lpstr>Other examples: Lamé, Euler, Navier-Stokes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finite difference method</dc:title>
  <dc:creator>Victorita Dolean Maini</dc:creator>
  <cp:lastModifiedBy>Victorita Dolean Maini</cp:lastModifiedBy>
  <cp:revision>158</cp:revision>
  <dcterms:created xsi:type="dcterms:W3CDTF">2020-09-20T07:59:41Z</dcterms:created>
  <dcterms:modified xsi:type="dcterms:W3CDTF">2020-09-26T14:19:00Z</dcterms:modified>
</cp:coreProperties>
</file>